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Play"/>
      <p:regular r:id="rId23"/>
      <p:bold r:id="rId24"/>
    </p:embeddedFont>
    <p:embeddedFont>
      <p:font typeface="Quattrocento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9" roundtripDataSignature="AMtx7mjfYz5gi5nnQxA6Z6SedSxZugxX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lay-bold.fntdata"/><Relationship Id="rId23" Type="http://schemas.openxmlformats.org/officeDocument/2006/relationships/font" Target="fonts/Play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QuattrocentoSans-bold.fntdata"/><Relationship Id="rId25" Type="http://schemas.openxmlformats.org/officeDocument/2006/relationships/font" Target="fonts/QuattrocentoSans-regular.fntdata"/><Relationship Id="rId28" Type="http://schemas.openxmlformats.org/officeDocument/2006/relationships/font" Target="fonts/QuattrocentoSans-boldItalic.fntdata"/><Relationship Id="rId27" Type="http://schemas.openxmlformats.org/officeDocument/2006/relationships/font" Target="fonts/Quattrocento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5b93b152ab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35b93b152ab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b93b152ab_0_2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35b93b152ab_0_2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b93b152ab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35b93b152ab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b93b152ab_1_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35b93b152ab_1_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b93b152ab_1_1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35b93b152ab_1_1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b93b152ab_0_273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g35b93b152ab_0_273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g35b93b152ab_0_27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g35b93b152ab_0_27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g35b93b152ab_0_27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b93b152ab_0_27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g35b93b152ab_0_27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g35b93b152ab_0_27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g35b93b152ab_0_27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g35b93b152ab_0_27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b93b152ab_0_285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g35b93b152ab_0_285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105" name="Google Shape;105;g35b93b152ab_0_28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g35b93b152ab_0_28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g35b93b152ab_0_28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b93b152ab_0_29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g35b93b152ab_0_291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g35b93b152ab_0_291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g35b93b152ab_0_29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g35b93b152ab_0_29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g35b93b152ab_0_29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b93b152ab_0_298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g35b93b152ab_0_298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g35b93b152ab_0_298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g35b93b152ab_0_298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g35b93b152ab_0_298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g35b93b152ab_0_29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g35b93b152ab_0_29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g35b93b152ab_0_29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b93b152ab_0_30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g35b93b152ab_0_30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g35b93b152ab_0_30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g35b93b152ab_0_30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b93b152ab_0_31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g35b93b152ab_0_31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g35b93b152ab_0_31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b93b152ab_0_316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g35b93b152ab_0_316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6" name="Google Shape;136;g35b93b152ab_0_316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7" name="Google Shape;137;g35b93b152ab_0_31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g35b93b152ab_0_31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g35b93b152ab_0_31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b93b152ab_0_323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g35b93b152ab_0_323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g35b93b152ab_0_323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4" name="Google Shape;144;g35b93b152ab_0_32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g35b93b152ab_0_32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g35b93b152ab_0_32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5b93b152ab_0_33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g35b93b152ab_0_330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g35b93b152ab_0_33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g35b93b152ab_0_33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g35b93b152ab_0_33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b93b152ab_0_336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g35b93b152ab_0_336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g35b93b152ab_0_33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g35b93b152ab_0_33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g35b93b152ab_0_33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30" name="Google Shape;30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b93b152ab_0_26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6" name="Google Shape;86;g35b93b152ab_0_26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g35b93b152ab_0_26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g35b93b152ab_0_26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g35b93b152ab_0_26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5b93b152ab_0_84"/>
          <p:cNvSpPr/>
          <p:nvPr/>
        </p:nvSpPr>
        <p:spPr>
          <a:xfrm>
            <a:off x="0" y="0"/>
            <a:ext cx="12192000" cy="6857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35b93b152ab_0_84"/>
          <p:cNvSpPr/>
          <p:nvPr/>
        </p:nvSpPr>
        <p:spPr>
          <a:xfrm>
            <a:off x="0" y="1"/>
            <a:ext cx="12192000" cy="51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35b93b152ab_0_84"/>
          <p:cNvSpPr/>
          <p:nvPr/>
        </p:nvSpPr>
        <p:spPr>
          <a:xfrm>
            <a:off x="596464" y="551961"/>
            <a:ext cx="10999200" cy="5400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35b93b152ab_0_84"/>
          <p:cNvSpPr txBox="1"/>
          <p:nvPr/>
        </p:nvSpPr>
        <p:spPr>
          <a:xfrm>
            <a:off x="1524000" y="1248587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Play"/>
              <a:buNone/>
            </a:pPr>
            <a:r>
              <a:rPr i="1" lang="en-US"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Հրթիռների հետագծի կանխատեսում</a:t>
            </a:r>
            <a:endParaRPr b="1" i="1" sz="5400" u="none" cap="none" strike="noStrik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67" name="Google Shape;167;g35b93b152ab_0_84"/>
          <p:cNvSpPr txBox="1"/>
          <p:nvPr/>
        </p:nvSpPr>
        <p:spPr>
          <a:xfrm>
            <a:off x="1524000" y="3820338"/>
            <a:ext cx="9144000" cy="15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Արթուր Բերբերյան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ՄՄԹ</a:t>
            </a:r>
            <a:r>
              <a:rPr lang="en-US" sz="2400">
                <a:solidFill>
                  <a:schemeClr val="dk1"/>
                </a:solidFill>
              </a:rPr>
              <a:t>4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40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Թեզի ղեկավարը՝ Մաչկալյան Գրիգոր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8" name="Google Shape;168;g35b93b152ab_0_84"/>
          <p:cNvCxnSpPr/>
          <p:nvPr/>
        </p:nvCxnSpPr>
        <p:spPr>
          <a:xfrm rot="10800000">
            <a:off x="596596" y="6329769"/>
            <a:ext cx="11000100" cy="0"/>
          </a:xfrm>
          <a:prstGeom prst="straightConnector1">
            <a:avLst/>
          </a:prstGeom>
          <a:noFill/>
          <a:ln cap="flat" cmpd="sng" w="1524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9" name="Google Shape;269;p17"/>
          <p:cNvPicPr preferRelativeResize="0"/>
          <p:nvPr/>
        </p:nvPicPr>
        <p:blipFill rotWithShape="1">
          <a:blip r:embed="rId3">
            <a:alphaModFix/>
          </a:blip>
          <a:srcRect b="27" l="0" r="0" t="8956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5" name="Google Shape;275;p18"/>
          <p:cNvPicPr preferRelativeResize="0"/>
          <p:nvPr/>
        </p:nvPicPr>
        <p:blipFill rotWithShape="1">
          <a:blip r:embed="rId3">
            <a:alphaModFix/>
          </a:blip>
          <a:srcRect b="0" l="0" r="0" t="8491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1" name="Google Shape;281;p19"/>
          <p:cNvPicPr preferRelativeResize="0"/>
          <p:nvPr/>
        </p:nvPicPr>
        <p:blipFill rotWithShape="1">
          <a:blip r:embed="rId3">
            <a:alphaModFix/>
          </a:blip>
          <a:srcRect b="18" l="0" r="0" t="9204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7" name="Google Shape;287;p20"/>
          <p:cNvPicPr preferRelativeResize="0"/>
          <p:nvPr/>
        </p:nvPicPr>
        <p:blipFill rotWithShape="1">
          <a:blip r:embed="rId3">
            <a:alphaModFix/>
          </a:blip>
          <a:srcRect b="0" l="0" r="0" t="8734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1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3" name="Google Shape;293;p21"/>
          <p:cNvPicPr preferRelativeResize="0"/>
          <p:nvPr/>
        </p:nvPicPr>
        <p:blipFill rotWithShape="1">
          <a:blip r:embed="rId3">
            <a:alphaModFix/>
          </a:blip>
          <a:srcRect b="27" l="0" r="0" t="8956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2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Изображение выглядит как карта, текст, атлас, снимок экрана&#10;&#10;Автоматически созданное описание" id="299" name="Google Shape;299;p22"/>
          <p:cNvPicPr preferRelativeResize="0"/>
          <p:nvPr/>
        </p:nvPicPr>
        <p:blipFill rotWithShape="1">
          <a:blip r:embed="rId3">
            <a:alphaModFix/>
          </a:blip>
          <a:srcRect b="18" l="0" r="0" t="9204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5" name="Google Shape;305;p23"/>
          <p:cNvPicPr preferRelativeResize="0"/>
          <p:nvPr/>
        </p:nvPicPr>
        <p:blipFill rotWithShape="1">
          <a:blip r:embed="rId3">
            <a:alphaModFix/>
          </a:blip>
          <a:srcRect b="0" l="0" r="0" t="9469"/>
          <a:stretch/>
        </p:blipFill>
        <p:spPr>
          <a:xfrm>
            <a:off x="13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5b93b152ab_0_26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688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g35b93b152ab_0_261"/>
          <p:cNvSpPr/>
          <p:nvPr/>
        </p:nvSpPr>
        <p:spPr>
          <a:xfrm>
            <a:off x="477012" y="480060"/>
            <a:ext cx="11238000" cy="589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35b93b152ab_0_261"/>
          <p:cNvSpPr txBox="1"/>
          <p:nvPr/>
        </p:nvSpPr>
        <p:spPr>
          <a:xfrm>
            <a:off x="1524" y="2921168"/>
            <a:ext cx="12190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Շնորհակալություն</a:t>
            </a:r>
            <a:endParaRPr sz="6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5b93b152ab_1_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688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35b93b152ab_1_0"/>
          <p:cNvSpPr/>
          <p:nvPr/>
        </p:nvSpPr>
        <p:spPr>
          <a:xfrm>
            <a:off x="477012" y="480060"/>
            <a:ext cx="11238000" cy="589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g35b93b152ab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12192000" cy="6857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b93b152ab_1_8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35b93b152ab_1_81"/>
          <p:cNvSpPr/>
          <p:nvPr/>
        </p:nvSpPr>
        <p:spPr>
          <a:xfrm flipH="1">
            <a:off x="0" y="0"/>
            <a:ext cx="12192000" cy="2169900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0F4861"/>
              </a:gs>
            </a:gsLst>
            <a:lin ang="19800047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35b93b152ab_1_81"/>
          <p:cNvSpPr/>
          <p:nvPr/>
        </p:nvSpPr>
        <p:spPr>
          <a:xfrm flipH="1">
            <a:off x="8082930" y="0"/>
            <a:ext cx="4097100" cy="2170800"/>
          </a:xfrm>
          <a:prstGeom prst="rect">
            <a:avLst/>
          </a:prstGeom>
          <a:gradFill>
            <a:gsLst>
              <a:gs pos="0">
                <a:srgbClr val="0A3041">
                  <a:alpha val="67843"/>
                </a:srgbClr>
              </a:gs>
              <a:gs pos="19000">
                <a:srgbClr val="0A3041">
                  <a:alpha val="67843"/>
                </a:srgbClr>
              </a:gs>
              <a:gs pos="100000">
                <a:srgbClr val="156082">
                  <a:alpha val="47843"/>
                </a:srgbClr>
              </a:gs>
            </a:gsLst>
            <a:lin ang="1920016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35b93b152ab_1_81"/>
          <p:cNvSpPr/>
          <p:nvPr/>
        </p:nvSpPr>
        <p:spPr>
          <a:xfrm flipH="1" rot="-5400000">
            <a:off x="5010601" y="-5009997"/>
            <a:ext cx="2170800" cy="12192000"/>
          </a:xfrm>
          <a:prstGeom prst="rect">
            <a:avLst/>
          </a:prstGeom>
          <a:gradFill>
            <a:gsLst>
              <a:gs pos="0">
                <a:srgbClr val="0F4861">
                  <a:alpha val="15686"/>
                </a:srgbClr>
              </a:gs>
              <a:gs pos="23000">
                <a:srgbClr val="0F4861">
                  <a:alpha val="15686"/>
                </a:srgbClr>
              </a:gs>
              <a:gs pos="99000">
                <a:srgbClr val="000000">
                  <a:alpha val="44705"/>
                </a:srgbClr>
              </a:gs>
              <a:gs pos="100000">
                <a:srgbClr val="000000">
                  <a:alpha val="44705"/>
                </a:srgbClr>
              </a:gs>
            </a:gsLst>
            <a:lin ang="21000163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35b93b152ab_1_81"/>
          <p:cNvSpPr txBox="1"/>
          <p:nvPr/>
        </p:nvSpPr>
        <p:spPr>
          <a:xfrm>
            <a:off x="1383564" y="348865"/>
            <a:ext cx="9718200" cy="15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1. Խնդրի հայտարարություն:</a:t>
            </a:r>
            <a:endParaRPr/>
          </a:p>
        </p:txBody>
      </p:sp>
      <p:sp>
        <p:nvSpPr>
          <p:cNvPr id="185" name="Google Shape;185;g35b93b152ab_1_81"/>
          <p:cNvSpPr/>
          <p:nvPr/>
        </p:nvSpPr>
        <p:spPr>
          <a:xfrm>
            <a:off x="-99" y="2449550"/>
            <a:ext cx="12192000" cy="4408500"/>
          </a:xfrm>
          <a:prstGeom prst="roundRect">
            <a:avLst>
              <a:gd fmla="val 16667" name="adj"/>
            </a:avLst>
          </a:prstGeom>
          <a:solidFill>
            <a:srgbClr val="126082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lt1"/>
                </a:solidFill>
              </a:rPr>
              <a:t>Ժամանակակից աշխարհում հրթիռային տեխնոլոգիաները մեծ նշանակություն ունեն թե՛ ռազմական, թե՛ քաղաքացիական ոլորտներում։ Հրթիռի ճշգրիտ հետագծի կանխատեսումը թույլ է տալիս բարելավել նրա կառավարման համակարգերը, բարձրացնել թիրախին հասնելու հավանականությունը և</a:t>
            </a:r>
            <a:r>
              <a:rPr lang="en-US" sz="2400">
                <a:solidFill>
                  <a:schemeClr val="lt1"/>
                </a:solidFill>
              </a:rPr>
              <a:t> </a:t>
            </a:r>
            <a:r>
              <a:rPr lang="en-US" sz="2400">
                <a:solidFill>
                  <a:schemeClr val="lt1"/>
                </a:solidFill>
              </a:rPr>
              <a:t>ապահովել թռիչքի անվտանգությունն ու արդյունավետությունը։ Հատկապես կարևոր է նման կանխատեսումները իրականացնել իրական ժամանակում, հաշվի առնելով մթնոլորտային պայմանները, քամու ուժգնությունը, մեկնարկի անկյունը եւ այլ արտաքին գործոններ։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5b93b152ab_1_19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35b93b152ab_1_190"/>
          <p:cNvSpPr/>
          <p:nvPr/>
        </p:nvSpPr>
        <p:spPr>
          <a:xfrm flipH="1">
            <a:off x="0" y="0"/>
            <a:ext cx="12192000" cy="1925400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0F4861"/>
              </a:gs>
            </a:gsLst>
            <a:lin ang="19800047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35b93b152ab_1_190"/>
          <p:cNvSpPr/>
          <p:nvPr/>
        </p:nvSpPr>
        <p:spPr>
          <a:xfrm flipH="1" rot="-5400000">
            <a:off x="5266050" y="-5265450"/>
            <a:ext cx="1659900" cy="12192000"/>
          </a:xfrm>
          <a:prstGeom prst="rect">
            <a:avLst/>
          </a:prstGeom>
          <a:gradFill>
            <a:gsLst>
              <a:gs pos="0">
                <a:srgbClr val="0F4861">
                  <a:alpha val="15686"/>
                </a:srgbClr>
              </a:gs>
              <a:gs pos="23000">
                <a:srgbClr val="0F4861">
                  <a:alpha val="15686"/>
                </a:srgbClr>
              </a:gs>
              <a:gs pos="99000">
                <a:srgbClr val="000000">
                  <a:alpha val="44705"/>
                </a:srgbClr>
              </a:gs>
              <a:gs pos="100000">
                <a:srgbClr val="000000">
                  <a:alpha val="44705"/>
                </a:srgbClr>
              </a:gs>
            </a:gsLst>
            <a:lin ang="21000163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35b93b152ab_1_190"/>
          <p:cNvSpPr txBox="1"/>
          <p:nvPr/>
        </p:nvSpPr>
        <p:spPr>
          <a:xfrm>
            <a:off x="1383575" y="348874"/>
            <a:ext cx="9718200" cy="13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40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2</a:t>
            </a:r>
            <a:r>
              <a:rPr lang="en-US" sz="40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. Նպատակը և հիմնական խնդիրները:</a:t>
            </a:r>
            <a:endParaRPr/>
          </a:p>
        </p:txBody>
      </p:sp>
      <p:sp>
        <p:nvSpPr>
          <p:cNvPr id="194" name="Google Shape;194;g35b93b152ab_1_190"/>
          <p:cNvSpPr/>
          <p:nvPr/>
        </p:nvSpPr>
        <p:spPr>
          <a:xfrm>
            <a:off x="-100" y="1925400"/>
            <a:ext cx="12192000" cy="4932600"/>
          </a:xfrm>
          <a:prstGeom prst="roundRect">
            <a:avLst>
              <a:gd fmla="val 16667" name="adj"/>
            </a:avLst>
          </a:prstGeom>
          <a:solidFill>
            <a:srgbClr val="126082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</a:rPr>
              <a:t>Աշխատանքի նպատակը հրթիռի հետագծի կանխատեսման համար մաթեմատիկական մոդելի եւ հաշվողական ալգորիթմի մշակումն է, որը կկարողանա հաշվի առնել տարբեր արտաքին և ներքին գործոններ։</a:t>
            </a:r>
            <a:br>
              <a:rPr lang="en-US" sz="2200">
                <a:solidFill>
                  <a:schemeClr val="lt1"/>
                </a:solidFill>
              </a:rPr>
            </a:br>
            <a:br>
              <a:rPr lang="en-US" sz="2200">
                <a:solidFill>
                  <a:schemeClr val="lt1"/>
                </a:solidFill>
              </a:rPr>
            </a:br>
            <a:r>
              <a:rPr lang="en-US" sz="2200">
                <a:solidFill>
                  <a:schemeClr val="lt1"/>
                </a:solidFill>
              </a:rPr>
              <a:t>• Հրթիռի շարժման դինամիկայի մաթեմատիկական մոդելավորման հիմունքների ուսումնասիրություն՝ ներառյալ մթնոլորտային միջավայրի ազդեցությունները։</a:t>
            </a:r>
            <a:endParaRPr sz="2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</a:rPr>
              <a:t>• Բազային դիֆերենցիալ հավասարումների ձևակերպում և դրանց թվային լուծման մեթոդների ընտրություն։</a:t>
            </a:r>
            <a:endParaRPr sz="2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</a:rPr>
              <a:t>• Հետևողական մոդելների և ալգորիթմների մշակում՝ թռիչքի տարբեր փուլերում ճշգրիտ հետագիծ կանխատեսելու նպատակով։</a:t>
            </a:r>
            <a:endParaRPr sz="2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</a:rPr>
              <a:t>• Արդյունքների վերլուծություն և սխալների գնահատում տարբեր նախնական պայմաններում։</a:t>
            </a:r>
            <a:endParaRPr sz="2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</a:rPr>
              <a:t>• Մոդելավորման համակարգի ծրագրային իրականացում՝ հնարավոր իրական ժամանակում օգտագործման համար։</a:t>
            </a:r>
            <a:endParaRPr sz="22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688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2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" name="Google Shape;201;p12"/>
          <p:cNvGrpSpPr/>
          <p:nvPr/>
        </p:nvGrpSpPr>
        <p:grpSpPr>
          <a:xfrm>
            <a:off x="1580787" y="1253225"/>
            <a:ext cx="9041996" cy="4351548"/>
            <a:chOff x="742587" y="497"/>
            <a:chExt cx="9041996" cy="4351548"/>
          </a:xfrm>
        </p:grpSpPr>
        <p:sp>
          <p:nvSpPr>
            <p:cNvPr id="202" name="Google Shape;202;p12"/>
            <p:cNvSpPr/>
            <p:nvPr/>
          </p:nvSpPr>
          <p:spPr>
            <a:xfrm>
              <a:off x="2666251" y="532416"/>
              <a:ext cx="412256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12700">
              <a:solidFill>
                <a:srgbClr val="126082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2"/>
            <p:cNvSpPr txBox="1"/>
            <p:nvPr/>
          </p:nvSpPr>
          <p:spPr>
            <a:xfrm>
              <a:off x="2861308" y="575922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r>
                <a:t/>
              </a: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742587" y="497"/>
              <a:ext cx="1925463" cy="1155278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2"/>
            <p:cNvSpPr txBox="1"/>
            <p:nvPr/>
          </p:nvSpPr>
          <p:spPr>
            <a:xfrm>
              <a:off x="742587" y="49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25" lIns="94325" spcFirstLastPara="1" rIns="94325" wrap="square" tIns="990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NPUA</a:t>
              </a: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5034571" y="532416"/>
              <a:ext cx="412256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12700">
              <a:solidFill>
                <a:srgbClr val="126082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2"/>
            <p:cNvSpPr txBox="1"/>
            <p:nvPr/>
          </p:nvSpPr>
          <p:spPr>
            <a:xfrm>
              <a:off x="5229628" y="575922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r>
                <a:t/>
              </a: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3110907" y="497"/>
              <a:ext cx="1925463" cy="1155278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2"/>
            <p:cNvSpPr txBox="1"/>
            <p:nvPr/>
          </p:nvSpPr>
          <p:spPr>
            <a:xfrm>
              <a:off x="3110907" y="49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25" lIns="94325" spcFirstLastPara="1" rIns="94325" wrap="square" tIns="990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Poplavok Park</a:t>
              </a:r>
              <a:endParaRPr/>
            </a:p>
          </p:txBody>
        </p:sp>
        <p:sp>
          <p:nvSpPr>
            <p:cNvPr id="210" name="Google Shape;210;p12"/>
            <p:cNvSpPr/>
            <p:nvPr/>
          </p:nvSpPr>
          <p:spPr>
            <a:xfrm>
              <a:off x="7402892" y="532416"/>
              <a:ext cx="423828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12700">
              <a:solidFill>
                <a:srgbClr val="126082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2"/>
            <p:cNvSpPr txBox="1"/>
            <p:nvPr/>
          </p:nvSpPr>
          <p:spPr>
            <a:xfrm>
              <a:off x="7603445" y="575922"/>
              <a:ext cx="22721" cy="44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r>
                <a:t/>
              </a: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2"/>
            <p:cNvSpPr/>
            <p:nvPr/>
          </p:nvSpPr>
          <p:spPr>
            <a:xfrm>
              <a:off x="5479228" y="497"/>
              <a:ext cx="1925463" cy="1155278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2"/>
            <p:cNvSpPr txBox="1"/>
            <p:nvPr/>
          </p:nvSpPr>
          <p:spPr>
            <a:xfrm>
              <a:off x="5479228" y="49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25" lIns="94325" spcFirstLastPara="1" rIns="94325" wrap="square" tIns="990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Cascade</a:t>
              </a:r>
              <a:endParaRPr/>
            </a:p>
          </p:txBody>
        </p:sp>
        <p:sp>
          <p:nvSpPr>
            <p:cNvPr id="214" name="Google Shape;214;p12"/>
            <p:cNvSpPr/>
            <p:nvPr/>
          </p:nvSpPr>
          <p:spPr>
            <a:xfrm>
              <a:off x="1705319" y="1153976"/>
              <a:ext cx="7116533" cy="412256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4977"/>
                  </a:lnTo>
                  <a:lnTo>
                    <a:pt x="0" y="64977"/>
                  </a:lnTo>
                  <a:lnTo>
                    <a:pt x="0" y="120000"/>
                  </a:lnTo>
                </a:path>
              </a:pathLst>
            </a:custGeom>
            <a:noFill/>
            <a:ln cap="flat" cmpd="sng" w="12700">
              <a:solidFill>
                <a:srgbClr val="126082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2"/>
            <p:cNvSpPr txBox="1"/>
            <p:nvPr/>
          </p:nvSpPr>
          <p:spPr>
            <a:xfrm>
              <a:off x="5085328" y="1357890"/>
              <a:ext cx="356514" cy="44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r>
                <a:t/>
              </a: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2"/>
            <p:cNvSpPr/>
            <p:nvPr/>
          </p:nvSpPr>
          <p:spPr>
            <a:xfrm>
              <a:off x="7859120" y="497"/>
              <a:ext cx="1925463" cy="1155278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2"/>
            <p:cNvSpPr txBox="1"/>
            <p:nvPr/>
          </p:nvSpPr>
          <p:spPr>
            <a:xfrm>
              <a:off x="7859120" y="49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25" lIns="94325" spcFirstLastPara="1" rIns="94325" wrap="square" tIns="990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b="0" i="0"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BSU</a:t>
              </a: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</p:txBody>
        </p:sp>
        <p:sp>
          <p:nvSpPr>
            <p:cNvPr id="218" name="Google Shape;218;p12"/>
            <p:cNvSpPr/>
            <p:nvPr/>
          </p:nvSpPr>
          <p:spPr>
            <a:xfrm>
              <a:off x="2666251" y="2130552"/>
              <a:ext cx="412256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12700">
              <a:solidFill>
                <a:srgbClr val="126082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2"/>
            <p:cNvSpPr txBox="1"/>
            <p:nvPr/>
          </p:nvSpPr>
          <p:spPr>
            <a:xfrm>
              <a:off x="2861308" y="2174057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r>
                <a:t/>
              </a: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2"/>
            <p:cNvSpPr/>
            <p:nvPr/>
          </p:nvSpPr>
          <p:spPr>
            <a:xfrm>
              <a:off x="742587" y="1598632"/>
              <a:ext cx="1925463" cy="1155278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2"/>
            <p:cNvSpPr txBox="1"/>
            <p:nvPr/>
          </p:nvSpPr>
          <p:spPr>
            <a:xfrm>
              <a:off x="742587" y="1598632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25" lIns="94325" spcFirstLastPara="1" rIns="94325" wrap="square" tIns="990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Opera</a:t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5034571" y="2130552"/>
              <a:ext cx="412256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12700">
              <a:solidFill>
                <a:srgbClr val="126082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 txBox="1"/>
            <p:nvPr/>
          </p:nvSpPr>
          <p:spPr>
            <a:xfrm>
              <a:off x="5229628" y="2174057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r>
                <a:t/>
              </a: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3110907" y="1598632"/>
              <a:ext cx="1925463" cy="1155278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 txBox="1"/>
            <p:nvPr/>
          </p:nvSpPr>
          <p:spPr>
            <a:xfrm>
              <a:off x="3110907" y="1598632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25" lIns="94325" spcFirstLastPara="1" rIns="94325" wrap="square" tIns="990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Surb Anna Church </a:t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7402892" y="2130552"/>
              <a:ext cx="412256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12700">
              <a:solidFill>
                <a:srgbClr val="126082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 txBox="1"/>
            <p:nvPr/>
          </p:nvSpPr>
          <p:spPr>
            <a:xfrm>
              <a:off x="7597949" y="2174057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r>
                <a:t/>
              </a: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479228" y="1598632"/>
              <a:ext cx="1925463" cy="1155278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 txBox="1"/>
            <p:nvPr/>
          </p:nvSpPr>
          <p:spPr>
            <a:xfrm>
              <a:off x="5479228" y="1598632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25" lIns="94325" spcFirstLastPara="1" rIns="94325" wrap="square" tIns="990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Loft </a:t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1705319" y="2752111"/>
              <a:ext cx="7104961" cy="412256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4977"/>
                  </a:lnTo>
                  <a:lnTo>
                    <a:pt x="0" y="64977"/>
                  </a:lnTo>
                  <a:lnTo>
                    <a:pt x="0" y="120000"/>
                  </a:lnTo>
                </a:path>
              </a:pathLst>
            </a:custGeom>
            <a:noFill/>
            <a:ln cap="flat" cmpd="sng" w="12700">
              <a:solidFill>
                <a:srgbClr val="126082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 txBox="1"/>
            <p:nvPr/>
          </p:nvSpPr>
          <p:spPr>
            <a:xfrm>
              <a:off x="5079831" y="2956025"/>
              <a:ext cx="355937" cy="44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r>
                <a:t/>
              </a: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7847548" y="1598632"/>
              <a:ext cx="1925463" cy="1155278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 txBox="1"/>
            <p:nvPr/>
          </p:nvSpPr>
          <p:spPr>
            <a:xfrm>
              <a:off x="7847548" y="1598632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25" lIns="94325" spcFirstLastPara="1" rIns="94325" wrap="square" tIns="990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ESU</a:t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2666251" y="3728687"/>
              <a:ext cx="412256" cy="9144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12700">
              <a:solidFill>
                <a:srgbClr val="126082"/>
              </a:solidFill>
              <a:prstDash val="solid"/>
              <a:miter lim="800000"/>
              <a:headEnd len="sm" w="sm" type="none"/>
              <a:tailEnd len="med" w="med" type="stealth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 txBox="1"/>
            <p:nvPr/>
          </p:nvSpPr>
          <p:spPr>
            <a:xfrm>
              <a:off x="2861308" y="3772192"/>
              <a:ext cx="22142" cy="44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rial"/>
                <a:buNone/>
              </a:pPr>
              <a:r>
                <a:t/>
              </a:r>
              <a:endParaRPr sz="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42587" y="3196767"/>
              <a:ext cx="1925463" cy="1155278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 txBox="1"/>
            <p:nvPr/>
          </p:nvSpPr>
          <p:spPr>
            <a:xfrm>
              <a:off x="742587" y="319676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25" lIns="94325" spcFirstLastPara="1" rIns="94325" wrap="square" tIns="990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Areva Hostel</a:t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3110907" y="3196767"/>
              <a:ext cx="1925463" cy="1155278"/>
            </a:xfrm>
            <a:prstGeom prst="rect">
              <a:avLst/>
            </a:prstGeom>
            <a:solidFill>
              <a:srgbClr val="12608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 txBox="1"/>
            <p:nvPr/>
          </p:nvSpPr>
          <p:spPr>
            <a:xfrm>
              <a:off x="3110907" y="3196767"/>
              <a:ext cx="1925463" cy="11552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25" lIns="94325" spcFirstLastPara="1" rIns="94325" wrap="square" tIns="990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Republic Square </a:t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3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Изображение выглядит как текст, карта, атлас&#10;&#10;Автоматически созданное описание" id="245" name="Google Shape;245;p13"/>
          <p:cNvPicPr preferRelativeResize="0"/>
          <p:nvPr/>
        </p:nvPicPr>
        <p:blipFill rotWithShape="1">
          <a:blip r:embed="rId3">
            <a:alphaModFix/>
          </a:blip>
          <a:srcRect b="0" l="0" r="0" t="8983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4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p14"/>
          <p:cNvPicPr preferRelativeResize="0"/>
          <p:nvPr/>
        </p:nvPicPr>
        <p:blipFill rotWithShape="1">
          <a:blip r:embed="rId3">
            <a:alphaModFix/>
          </a:blip>
          <a:srcRect b="0" l="0" r="0" t="7995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5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15"/>
          <p:cNvPicPr preferRelativeResize="0"/>
          <p:nvPr/>
        </p:nvPicPr>
        <p:blipFill rotWithShape="1">
          <a:blip r:embed="rId3">
            <a:alphaModFix/>
          </a:blip>
          <a:srcRect b="9" l="0" r="0" t="8230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6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Изображение выглядит как карта, текст, атлас, снимок экрана&#10;&#10;Автоматически созданное описание" id="263" name="Google Shape;263;p16"/>
          <p:cNvPicPr preferRelativeResize="0"/>
          <p:nvPr/>
        </p:nvPicPr>
        <p:blipFill rotWithShape="1">
          <a:blip r:embed="rId3">
            <a:alphaModFix/>
          </a:blip>
          <a:srcRect b="18" l="0" r="0" t="8715"/>
          <a:stretch/>
        </p:blipFill>
        <p:spPr>
          <a:xfrm>
            <a:off x="25" y="0"/>
            <a:ext cx="12191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2024-05-02T18:10:29Z</dcterms:created>
  <dc:creator>Harutyun Berberyan</dc:creator>
</cp:coreProperties>
</file>